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614" r:id="rId67"/>
    <p:sldId id="608"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614"/>
            <p14:sldId id="608"/>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4C3"/>
    <a:srgbClr val="7A859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45" d="100"/>
          <a:sy n="45" d="100"/>
        </p:scale>
        <p:origin x="43" y="734"/>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27.4.2022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hyperlink" Target="https://pokerstarscareers.com/" TargetMode="External"/><Relationship Id="rId13" Type="http://schemas.openxmlformats.org/officeDocument/2006/relationships/image" Target="../media/image75.png"/><Relationship Id="rId18" Type="http://schemas.openxmlformats.org/officeDocument/2006/relationships/hyperlink" Target="https://smartit.bg/" TargetMode="External"/><Relationship Id="rId3" Type="http://schemas.openxmlformats.org/officeDocument/2006/relationships/image" Target="../media/image70.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hyperlink" Target="https://indeavr.com/" TargetMode="External"/><Relationship Id="rId17" Type="http://schemas.openxmlformats.org/officeDocument/2006/relationships/image" Target="../media/image77.png"/><Relationship Id="rId25" Type="http://schemas.openxmlformats.org/officeDocument/2006/relationships/image" Target="../media/image81.png"/><Relationship Id="rId2" Type="http://schemas.openxmlformats.org/officeDocument/2006/relationships/hyperlink" Target="https://www.postbank.bg/" TargetMode="External"/><Relationship Id="rId16" Type="http://schemas.openxmlformats.org/officeDocument/2006/relationships/hyperlink" Target="https://www.superhosting.bg/" TargetMode="External"/><Relationship Id="rId20" Type="http://schemas.openxmlformats.org/officeDocument/2006/relationships/hyperlink" Target="https://www.softwaregroup.com/" TargetMode="External"/><Relationship Id="rId1" Type="http://schemas.openxmlformats.org/officeDocument/2006/relationships/slideLayout" Target="../slideLayouts/slideLayout4.xml"/><Relationship Id="rId6" Type="http://schemas.openxmlformats.org/officeDocument/2006/relationships/hyperlink" Target="https://bg.it.schwarz/schwarz-it-bulgaria" TargetMode="External"/><Relationship Id="rId11" Type="http://schemas.openxmlformats.org/officeDocument/2006/relationships/image" Target="../media/image74.png"/><Relationship Id="rId24" Type="http://schemas.openxmlformats.org/officeDocument/2006/relationships/hyperlink" Target="https://createx.bg/" TargetMode="External"/><Relationship Id="rId5" Type="http://schemas.openxmlformats.org/officeDocument/2006/relationships/image" Target="../media/image71.png"/><Relationship Id="rId15" Type="http://schemas.openxmlformats.org/officeDocument/2006/relationships/image" Target="../media/image76.jpeg"/><Relationship Id="rId23" Type="http://schemas.openxmlformats.org/officeDocument/2006/relationships/image" Target="../media/image80.png"/><Relationship Id="rId10" Type="http://schemas.openxmlformats.org/officeDocument/2006/relationships/hyperlink" Target="https://de.draftkings.com/" TargetMode="External"/><Relationship Id="rId19" Type="http://schemas.openxmlformats.org/officeDocument/2006/relationships/image" Target="../media/image78.jpeg"/><Relationship Id="rId4" Type="http://schemas.openxmlformats.org/officeDocument/2006/relationships/hyperlink" Target="https://www.coca-colahellenic.com/" TargetMode="External"/><Relationship Id="rId9" Type="http://schemas.openxmlformats.org/officeDocument/2006/relationships/image" Target="../media/image73.jpeg"/><Relationship Id="rId14" Type="http://schemas.openxmlformats.org/officeDocument/2006/relationships/hyperlink" Target="https://www.pharvision.ai/" TargetMode="External"/><Relationship Id="rId22" Type="http://schemas.openxmlformats.org/officeDocument/2006/relationships/hyperlink" Target="https://taulia.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543078" y="3026757"/>
            <a:ext cx="5981400" cy="1755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Software</a:t>
            </a:r>
            <a:r>
              <a:rPr lang="bg-BG" sz="5000" dirty="0"/>
              <a:t> </a:t>
            </a:r>
            <a:r>
              <a:rPr lang="en-US" sz="5000" dirty="0"/>
              <a:t>Engineering 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a:solidFill>
                  <a:schemeClr val="bg1"/>
                </a:solidFill>
              </a:rPr>
              <a:t>Inheritance</a:t>
            </a:r>
            <a:r>
              <a:rPr lang="en-US" dirty="0"/>
              <a:t> allows classes to </a:t>
            </a:r>
            <a:r>
              <a:rPr lang="en-US" b="1" dirty="0">
                <a:solidFill>
                  <a:schemeClr val="bg1"/>
                </a:solidFill>
              </a:rPr>
              <a:t>inherit data and functionality </a:t>
            </a:r>
            <a:r>
              <a:rPr lang="en-US" dirty="0"/>
              <a:t>from a </a:t>
            </a:r>
            <a:r>
              <a:rPr lang="en-US" b="1" dirty="0">
                <a:solidFill>
                  <a:schemeClr val="bg1"/>
                </a:solidFill>
              </a:rPr>
              <a:t>parent class</a:t>
            </a:r>
            <a:r>
              <a:rPr lang="en-US" dirty="0">
                <a:solidFill>
                  <a:schemeClr val="bg1"/>
                </a:solidFill>
              </a:rPr>
              <a:t> </a:t>
            </a:r>
            <a:r>
              <a:rPr lang="en-US" dirty="0"/>
              <a:t>(base class)</a:t>
            </a:r>
          </a:p>
          <a:p>
            <a:pPr lvl="1">
              <a:buClr>
                <a:schemeClr val="tx1"/>
              </a:buClr>
            </a:pPr>
            <a:r>
              <a:rPr lang="en-US" b="1" dirty="0">
                <a:solidFill>
                  <a:schemeClr val="bg1"/>
                </a:solidFill>
              </a:rPr>
              <a:t>Interface</a:t>
            </a:r>
            <a:r>
              <a:rPr lang="en-US" b="1" dirty="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a:solidFill>
                  <a:schemeClr val="bg1"/>
                </a:solidFill>
              </a:rPr>
              <a:t>Abstract class</a:t>
            </a:r>
            <a:r>
              <a:rPr lang="en-US" sz="3200" dirty="0">
                <a:solidFill>
                  <a:schemeClr val="bg1"/>
                </a:solidFill>
              </a:rPr>
              <a:t> </a:t>
            </a:r>
            <a:r>
              <a:rPr lang="en-US" sz="3200" dirty="0"/>
              <a:t>– 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a:solidFill>
                  <a:schemeClr val="bg1"/>
                </a:solidFill>
              </a:rPr>
              <a:t>Concrete class</a:t>
            </a:r>
            <a:r>
              <a:rPr lang="en-US" sz="3200" dirty="0">
                <a:solidFill>
                  <a:schemeClr val="bg1"/>
                </a:solidFill>
              </a:rPr>
              <a:t> </a:t>
            </a:r>
            <a:r>
              <a:rPr lang="en-US" sz="3200" dirty="0"/>
              <a:t>– 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a:solidFill>
                  <a:schemeClr val="bg1"/>
                </a:solidFill>
              </a:rPr>
              <a:t>Declarative</a:t>
            </a:r>
            <a:r>
              <a:rPr lang="en-US" dirty="0"/>
              <a:t> programing approach (not </a:t>
            </a:r>
            <a:r>
              <a:rPr lang="en-US" b="1" dirty="0">
                <a:solidFill>
                  <a:schemeClr val="bg1"/>
                </a:solidFill>
              </a:rPr>
              <a:t>imperative</a:t>
            </a:r>
            <a:r>
              <a:rPr lang="en-US" dirty="0"/>
              <a:t>)</a:t>
            </a:r>
          </a:p>
          <a:p>
            <a:pPr lvl="2">
              <a:lnSpc>
                <a:spcPct val="110000"/>
              </a:lnSpc>
              <a:buClr>
                <a:schemeClr val="tx1"/>
              </a:buClr>
            </a:pPr>
            <a:r>
              <a:rPr lang="en-US" dirty="0"/>
              <a:t>Program 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6766" y="1371604"/>
            <a:ext cx="9139234" cy="5432396"/>
          </a:xfrm>
        </p:spPr>
        <p:txBody>
          <a:bodyPr>
            <a:normAutofit lnSpcReduction="10000"/>
          </a:bodyPr>
          <a:lstStyle/>
          <a:p>
            <a:pPr marL="514713" indent="-514350">
              <a:lnSpc>
                <a:spcPct val="95000"/>
              </a:lnSpc>
            </a:pPr>
            <a:r>
              <a:rPr lang="en-US" sz="3200" dirty="0"/>
              <a:t>The 4 Skills of the Software Engineers</a:t>
            </a:r>
          </a:p>
          <a:p>
            <a:pPr marL="514713" indent="-514350">
              <a:lnSpc>
                <a:spcPct val="95000"/>
              </a:lnSpc>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a:t>
            </a:r>
            <a:br>
              <a:rPr lang="en-US" sz="3000" dirty="0"/>
            </a:br>
            <a:r>
              <a:rPr lang="en-US" sz="3000" dirty="0"/>
              <a:t>Event-Driven Programming</a:t>
            </a:r>
          </a:p>
          <a:p>
            <a:pPr marL="900475" lvl="1" indent="-457200">
              <a:lnSpc>
                <a:spcPct val="95000"/>
              </a:lnSpc>
            </a:pPr>
            <a:r>
              <a:rPr lang="en-US" sz="3000" dirty="0"/>
              <a:t>Asynchronous Programming and Promises</a:t>
            </a:r>
          </a:p>
          <a:p>
            <a:pPr marL="514713" indent="-514350">
              <a:lnSpc>
                <a:spcPct val="95000"/>
              </a:lnSpc>
            </a:pPr>
            <a:r>
              <a:rPr lang="en-US" sz="3200" dirty="0"/>
              <a:t>Software Architectures, Front-End and Back-End</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paradigms:</a:t>
            </a:r>
            <a:br>
              <a:rPr lang="en-US" dirty="0"/>
            </a:br>
            <a:r>
              <a:rPr lang="en-US" b="1" dirty="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51000" y="1899000"/>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651000" y="4294374"/>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651000" y="5058532"/>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651000" y="5822690"/>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1000" y="1674000"/>
            <a:ext cx="5760000" cy="3962374"/>
          </a:xfrm>
          <a:prstGeom prst="rect">
            <a:avLst/>
          </a:prstGeom>
          <a:ln>
            <a:solidFill>
              <a:srgbClr val="000000"/>
            </a:solidFill>
          </a:ln>
        </p:spPr>
      </p:pic>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sp>
        <p:nvSpPr>
          <p:cNvPr id="7" name="AutoShape 7">
            <a:extLst>
              <a:ext uri="{FF2B5EF4-FFF2-40B4-BE49-F238E27FC236}">
                <a16:creationId xmlns:a16="http://schemas.microsoft.com/office/drawing/2014/main" id="{FFD6F05C-3102-4D72-9C6E-5AB2F124BAD8}"/>
              </a:ext>
            </a:extLst>
          </p:cNvPr>
          <p:cNvSpPr>
            <a:spLocks noChangeArrowheads="1"/>
          </p:cNvSpPr>
          <p:nvPr/>
        </p:nvSpPr>
        <p:spPr bwMode="auto">
          <a:xfrm>
            <a:off x="8076000" y="2079000"/>
            <a:ext cx="2610000" cy="1055608"/>
          </a:xfrm>
          <a:prstGeom prst="wedgeRoundRectCallout">
            <a:avLst>
              <a:gd name="adj1" fmla="val -84863"/>
              <a:gd name="adj2" fmla="val 3980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p:cNvPicPr>
            <a:picLocks noChangeAspect="1"/>
          </p:cNvPicPr>
          <p:nvPr/>
        </p:nvPicPr>
        <p:blipFill>
          <a:blip r:embed="rId2"/>
          <a:stretch>
            <a:fillRect/>
          </a:stretch>
        </p:blipFill>
        <p:spPr>
          <a:xfrm>
            <a:off x="8335537" y="3834000"/>
            <a:ext cx="3417494" cy="2350936"/>
          </a:xfrm>
          <a:prstGeom prst="rect">
            <a:avLst/>
          </a:prstGeom>
          <a:ln>
            <a:solidFill>
              <a:srgbClr val="000000"/>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of</a:t>
            </a:r>
            <a:r>
              <a:rPr lang="bg-BG" sz="5000" dirty="0"/>
              <a:t> </a:t>
            </a:r>
            <a:r>
              <a:rPr lang="en-US" sz="5000" dirty="0"/>
              <a:t>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called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7" name="Picture 16" descr="Graphical user interface, text, application&#10;&#10;Description automatically generated">
            <a:hlinkClick r:id="rId2"/>
            <a:extLst>
              <a:ext uri="{FF2B5EF4-FFF2-40B4-BE49-F238E27FC236}">
                <a16:creationId xmlns:a16="http://schemas.microsoft.com/office/drawing/2014/main" id="{817217D7-0BF6-4D9E-8E3B-E4C13EC5C3A5}"/>
              </a:ext>
            </a:extLst>
          </p:cNvPr>
          <p:cNvPicPr>
            <a:picLocks noChangeAspect="1"/>
          </p:cNvPicPr>
          <p:nvPr/>
        </p:nvPicPr>
        <p:blipFill rotWithShape="1">
          <a:blip r:embed="rId3">
            <a:extLst>
              <a:ext uri="{28A0092B-C50C-407E-A947-70E740481C1C}">
                <a14:useLocalDpi xmlns:a14="http://schemas.microsoft.com/office/drawing/2010/main" val="0"/>
              </a:ext>
            </a:extLst>
          </a:blip>
          <a:srcRect l="8432" t="2384" r="19064" b="23051"/>
          <a:stretch/>
        </p:blipFill>
        <p:spPr>
          <a:xfrm>
            <a:off x="585251" y="2823602"/>
            <a:ext cx="2217855" cy="1092173"/>
          </a:xfrm>
          <a:prstGeom prst="rect">
            <a:avLst/>
          </a:prstGeom>
        </p:spPr>
      </p:pic>
      <p:pic>
        <p:nvPicPr>
          <p:cNvPr id="20" name="Picture 19" descr="Text&#10;&#10;Description automatically generated with low confidence">
            <a:hlinkClick r:id="rId4"/>
            <a:extLst>
              <a:ext uri="{FF2B5EF4-FFF2-40B4-BE49-F238E27FC236}">
                <a16:creationId xmlns:a16="http://schemas.microsoft.com/office/drawing/2014/main" id="{04A6A894-8A9A-4E5B-88D1-24F9A2F84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58" y="1068463"/>
            <a:ext cx="2089504" cy="1639964"/>
          </a:xfrm>
          <a:prstGeom prst="rect">
            <a:avLst/>
          </a:prstGeom>
        </p:spPr>
      </p:pic>
      <p:pic>
        <p:nvPicPr>
          <p:cNvPr id="25" name="Picture 24" descr="Graphical user interface&#10;&#10;Description automatically generated with low confidence">
            <a:hlinkClick r:id="rId6"/>
            <a:extLst>
              <a:ext uri="{FF2B5EF4-FFF2-40B4-BE49-F238E27FC236}">
                <a16:creationId xmlns:a16="http://schemas.microsoft.com/office/drawing/2014/main" id="{83257898-7623-4DC1-92DC-C5AD2AC74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8517" y="1367878"/>
            <a:ext cx="2045805" cy="2515334"/>
          </a:xfrm>
          <a:prstGeom prst="rect">
            <a:avLst/>
          </a:prstGeom>
        </p:spPr>
      </p:pic>
      <p:pic>
        <p:nvPicPr>
          <p:cNvPr id="27" name="Picture 26" descr="Logo&#10;&#10;Description automatically generated with low confidence">
            <a:hlinkClick r:id="rId8"/>
            <a:extLst>
              <a:ext uri="{FF2B5EF4-FFF2-40B4-BE49-F238E27FC236}">
                <a16:creationId xmlns:a16="http://schemas.microsoft.com/office/drawing/2014/main" id="{C179D76D-17E7-4F4E-9808-BBF903658DA6}"/>
              </a:ext>
            </a:extLst>
          </p:cNvPr>
          <p:cNvPicPr>
            <a:picLocks noChangeAspect="1"/>
          </p:cNvPicPr>
          <p:nvPr/>
        </p:nvPicPr>
        <p:blipFill rotWithShape="1">
          <a:blip r:embed="rId9">
            <a:extLst>
              <a:ext uri="{28A0092B-C50C-407E-A947-70E740481C1C}">
                <a14:useLocalDpi xmlns:a14="http://schemas.microsoft.com/office/drawing/2010/main" val="0"/>
              </a:ext>
            </a:extLst>
          </a:blip>
          <a:srcRect l="3778" t="16985" r="2532" b="21422"/>
          <a:stretch/>
        </p:blipFill>
        <p:spPr>
          <a:xfrm>
            <a:off x="3593620" y="3099687"/>
            <a:ext cx="4455001" cy="540001"/>
          </a:xfrm>
          <a:prstGeom prst="rect">
            <a:avLst/>
          </a:prstGeom>
        </p:spPr>
      </p:pic>
      <p:pic>
        <p:nvPicPr>
          <p:cNvPr id="30" name="Picture 29" descr="Logo&#10;&#10;Description automatically generated">
            <a:hlinkClick r:id="rId10"/>
            <a:extLst>
              <a:ext uri="{FF2B5EF4-FFF2-40B4-BE49-F238E27FC236}">
                <a16:creationId xmlns:a16="http://schemas.microsoft.com/office/drawing/2014/main" id="{93F033DD-94F4-4599-9D64-B6A8BF4646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0991" y="1249982"/>
            <a:ext cx="1824182" cy="1276927"/>
          </a:xfrm>
          <a:prstGeom prst="rect">
            <a:avLst/>
          </a:prstGeom>
        </p:spPr>
      </p:pic>
      <p:pic>
        <p:nvPicPr>
          <p:cNvPr id="22" name="Picture 21" descr="Text&#10;&#10;Description automatically generated with low confidence">
            <a:hlinkClick r:id="rId12"/>
            <a:extLst>
              <a:ext uri="{FF2B5EF4-FFF2-40B4-BE49-F238E27FC236}">
                <a16:creationId xmlns:a16="http://schemas.microsoft.com/office/drawing/2014/main" id="{2D9A9160-CFB1-4198-B631-320EFBF99E2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566029" y="1793140"/>
            <a:ext cx="2376275" cy="535946"/>
          </a:xfrm>
          <a:prstGeom prst="rect">
            <a:avLst/>
          </a:prstGeom>
        </p:spPr>
      </p:pic>
      <p:pic>
        <p:nvPicPr>
          <p:cNvPr id="21" name="Picture 20" descr="Logo, company name&#10;&#10;Description automatically generated">
            <a:hlinkClick r:id="rId14"/>
            <a:extLst>
              <a:ext uri="{FF2B5EF4-FFF2-40B4-BE49-F238E27FC236}">
                <a16:creationId xmlns:a16="http://schemas.microsoft.com/office/drawing/2014/main" id="{B2C7AFA4-B03B-4F90-BCF5-42B64D45FD93}"/>
              </a:ext>
            </a:extLst>
          </p:cNvPr>
          <p:cNvPicPr>
            <a:picLocks noChangeAspect="1"/>
          </p:cNvPicPr>
          <p:nvPr/>
        </p:nvPicPr>
        <p:blipFill rotWithShape="1">
          <a:blip r:embed="rId15">
            <a:extLst>
              <a:ext uri="{28A0092B-C50C-407E-A947-70E740481C1C}">
                <a14:useLocalDpi xmlns:a14="http://schemas.microsoft.com/office/drawing/2010/main" val="0"/>
              </a:ext>
            </a:extLst>
          </a:blip>
          <a:srcRect l="15754" t="27513" r="15212" b="31480"/>
          <a:stretch/>
        </p:blipFill>
        <p:spPr>
          <a:xfrm>
            <a:off x="877702" y="5756803"/>
            <a:ext cx="1704391" cy="759297"/>
          </a:xfrm>
          <a:prstGeom prst="rect">
            <a:avLst/>
          </a:prstGeom>
        </p:spPr>
      </p:pic>
      <p:pic>
        <p:nvPicPr>
          <p:cNvPr id="28" name="Picture 27" descr="A picture containing logo&#10;&#10;Description automatically generated">
            <a:hlinkClick r:id="rId16"/>
            <a:extLst>
              <a:ext uri="{FF2B5EF4-FFF2-40B4-BE49-F238E27FC236}">
                <a16:creationId xmlns:a16="http://schemas.microsoft.com/office/drawing/2014/main" id="{8D7EE580-66D1-490E-AB52-9AAD1973A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7702" y="4261665"/>
            <a:ext cx="1827471" cy="1092173"/>
          </a:xfrm>
          <a:prstGeom prst="rect">
            <a:avLst/>
          </a:prstGeom>
        </p:spPr>
      </p:pic>
      <p:pic>
        <p:nvPicPr>
          <p:cNvPr id="29" name="Picture 28" descr="Logo, company name&#10;&#10;Description automatically generated">
            <a:hlinkClick r:id="rId18"/>
            <a:extLst>
              <a:ext uri="{FF2B5EF4-FFF2-40B4-BE49-F238E27FC236}">
                <a16:creationId xmlns:a16="http://schemas.microsoft.com/office/drawing/2014/main" id="{D90A1DB9-C677-4980-898B-02F96A34874B}"/>
              </a:ext>
            </a:extLst>
          </p:cNvPr>
          <p:cNvPicPr>
            <a:picLocks noChangeAspect="1"/>
          </p:cNvPicPr>
          <p:nvPr/>
        </p:nvPicPr>
        <p:blipFill rotWithShape="1">
          <a:blip r:embed="rId19">
            <a:extLst>
              <a:ext uri="{28A0092B-C50C-407E-A947-70E740481C1C}">
                <a14:useLocalDpi xmlns:a14="http://schemas.microsoft.com/office/drawing/2010/main" val="0"/>
              </a:ext>
            </a:extLst>
          </a:blip>
          <a:srcRect l="9355" t="30252" r="7839" b="28040"/>
          <a:stretch/>
        </p:blipFill>
        <p:spPr>
          <a:xfrm>
            <a:off x="8454322" y="4248225"/>
            <a:ext cx="2700000" cy="765000"/>
          </a:xfrm>
          <a:prstGeom prst="rect">
            <a:avLst/>
          </a:prstGeom>
        </p:spPr>
      </p:pic>
      <p:pic>
        <p:nvPicPr>
          <p:cNvPr id="31" name="Picture 30" descr="Logo&#10;&#10;Description automatically generated">
            <a:hlinkClick r:id="rId20"/>
            <a:extLst>
              <a:ext uri="{FF2B5EF4-FFF2-40B4-BE49-F238E27FC236}">
                <a16:creationId xmlns:a16="http://schemas.microsoft.com/office/drawing/2014/main" id="{51539337-EA92-4DEC-B27C-1C96A708D3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55611" y="4109323"/>
            <a:ext cx="3711886" cy="1327171"/>
          </a:xfrm>
          <a:prstGeom prst="rect">
            <a:avLst/>
          </a:prstGeom>
        </p:spPr>
      </p:pic>
      <p:pic>
        <p:nvPicPr>
          <p:cNvPr id="32" name="Picture 31" descr="Logo&#10;&#10;Description automatically generated">
            <a:hlinkClick r:id="rId22"/>
            <a:extLst>
              <a:ext uri="{FF2B5EF4-FFF2-40B4-BE49-F238E27FC236}">
                <a16:creationId xmlns:a16="http://schemas.microsoft.com/office/drawing/2014/main" id="{F70938FD-B0F5-423E-8C2C-99B884B6B04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54322" y="5499000"/>
            <a:ext cx="2657856" cy="916485"/>
          </a:xfrm>
          <a:prstGeom prst="rect">
            <a:avLst/>
          </a:prstGeom>
        </p:spPr>
      </p:pic>
      <p:pic>
        <p:nvPicPr>
          <p:cNvPr id="33" name="Picture 32" descr="A picture containing logo&#10;&#10;Description automatically generated">
            <a:hlinkClick r:id="rId24"/>
            <a:extLst>
              <a:ext uri="{FF2B5EF4-FFF2-40B4-BE49-F238E27FC236}">
                <a16:creationId xmlns:a16="http://schemas.microsoft.com/office/drawing/2014/main" id="{FFB981A5-A282-4429-A0A1-AD728C389669}"/>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4322500" y="5436494"/>
            <a:ext cx="2391414" cy="1145517"/>
          </a:xfrm>
          <a:prstGeom prst="rect">
            <a:avLst/>
          </a:prstGeom>
        </p:spPr>
      </p:pic>
    </p:spTree>
    <p:extLst>
      <p:ext uri="{BB962C8B-B14F-4D97-AF65-F5344CB8AC3E}">
        <p14:creationId xmlns:p14="http://schemas.microsoft.com/office/powerpoint/2010/main" val="9939037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588" y="1804627"/>
            <a:ext cx="4042163" cy="3991238"/>
          </a:xfrm>
          <a:prstGeom prst="rect">
            <a:avLst/>
          </a:prstGeom>
          <a:noFill/>
        </p:spPr>
      </p:pic>
      <p:pic>
        <p:nvPicPr>
          <p:cNvPr id="8" name="Picture 7">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1882001" y="2264942"/>
            <a:ext cx="3284393" cy="3070608"/>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49120</TotalTime>
  <Words>22022</Words>
  <Application>Microsoft Office PowerPoint</Application>
  <PresentationFormat>Widescreen</PresentationFormat>
  <Paragraphs>1964</Paragraphs>
  <Slides>69</Slides>
  <Notes>60</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Aleksandra Raykova</cp:lastModifiedBy>
  <cp:revision>1572</cp:revision>
  <dcterms:created xsi:type="dcterms:W3CDTF">2018-05-23T13:08:44Z</dcterms:created>
  <dcterms:modified xsi:type="dcterms:W3CDTF">2022-04-27T07:57:38Z</dcterms:modified>
  <cp:category>programming;education;software development</cp:category>
</cp:coreProperties>
</file>